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5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7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8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</c:v>
                </c:pt>
              </c:strCache>
            </c:strRef>
          </c:tx>
          <c:spPr>
            <a:solidFill>
              <a:srgbClr val="1D4F91"/>
            </a:solidFill>
            <a:ln w="38100" cap="flat">
              <a:solidFill>
                <a:srgbClr val="1D4F9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D4F91"/>
              </a:solidFill>
              <a:ln w="9525" cap="flat">
                <a:solidFill>
                  <a:srgbClr val="1D4F9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17570</c:v>
                </c:pt>
                <c:pt idx="1">
                  <c:v>17442</c:v>
                </c:pt>
                <c:pt idx="2">
                  <c:v>17466</c:v>
                </c:pt>
                <c:pt idx="3">
                  <c:v>17535</c:v>
                </c:pt>
                <c:pt idx="4">
                  <c:v>17734</c:v>
                </c:pt>
                <c:pt idx="5">
                  <c:v>17467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BP</c:v>
                </c:pt>
              </c:strCache>
            </c:strRef>
          </c:tx>
          <c:spPr>
            <a:solidFill>
              <a:srgbClr val="B9831A"/>
            </a:solidFill>
            <a:ln w="38100" cap="flat">
              <a:solidFill>
                <a:srgbClr val="B98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B9831A"/>
              </a:solidFill>
              <a:ln w="9525" cap="flat">
                <a:solidFill>
                  <a:srgbClr val="B98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1">
                  <c:v>17723</c:v>
                </c:pt>
                <c:pt idx="2">
                  <c:v>17871</c:v>
                </c:pt>
                <c:pt idx="3">
                  <c:v>18059</c:v>
                </c:pt>
                <c:pt idx="4">
                  <c:v>18360</c:v>
                </c:pt>
                <c:pt idx="5">
                  <c:v>18195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12683F"/>
            </a:solidFill>
            <a:ln w="38100" cap="flat">
              <a:solidFill>
                <a:srgbClr val="12683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2683F"/>
              </a:solidFill>
              <a:ln w="9525" cap="flat">
                <a:solidFill>
                  <a:srgbClr val="12683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17568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7A3D91"/>
            </a:solidFill>
            <a:ln w="38100" cap="flat">
              <a:solidFill>
                <a:srgbClr val="7A3D9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A3D91"/>
              </a:solidFill>
              <a:ln w="9525" cap="flat">
                <a:solidFill>
                  <a:srgbClr val="7A3D9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17268</c:v>
                </c:pt>
                <c:pt idx="1">
                  <c:v>17149</c:v>
                </c:pt>
                <c:pt idx="2">
                  <c:v>17166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</c:v>
                </c:pt>
              </c:strCache>
            </c:strRef>
          </c:tx>
          <c:spPr>
            <a:solidFill>
              <a:srgbClr val="1D4F91"/>
            </a:solidFill>
            <a:ln w="38100" cap="flat">
              <a:solidFill>
                <a:srgbClr val="1D4F9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D4F91"/>
              </a:solidFill>
              <a:ln w="9525" cap="flat">
                <a:solidFill>
                  <a:srgbClr val="1D4F9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1518139790</c:v>
                </c:pt>
                <c:pt idx="1">
                  <c:v>1638244527</c:v>
                </c:pt>
                <c:pt idx="2">
                  <c:v>1664882978</c:v>
                </c:pt>
                <c:pt idx="3">
                  <c:v>1747557095</c:v>
                </c:pt>
                <c:pt idx="4">
                  <c:v>1791915195</c:v>
                </c:pt>
                <c:pt idx="5">
                  <c:v>1846192561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BP</c:v>
                </c:pt>
              </c:strCache>
            </c:strRef>
          </c:tx>
          <c:spPr>
            <a:solidFill>
              <a:srgbClr val="B9831A"/>
            </a:solidFill>
            <a:ln w="38100" cap="flat">
              <a:solidFill>
                <a:srgbClr val="B98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B9831A"/>
              </a:solidFill>
              <a:ln w="9525" cap="flat">
                <a:solidFill>
                  <a:srgbClr val="B98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1">
                  <c:v>1663636697</c:v>
                </c:pt>
                <c:pt idx="2">
                  <c:v>1701868364</c:v>
                </c:pt>
                <c:pt idx="3">
                  <c:v>1798215767</c:v>
                </c:pt>
                <c:pt idx="4">
                  <c:v>1855584886</c:v>
                </c:pt>
                <c:pt idx="5">
                  <c:v>1923563634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12683F"/>
            </a:solidFill>
            <a:ln w="38100" cap="flat">
              <a:solidFill>
                <a:srgbClr val="12683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2683F"/>
              </a:solidFill>
              <a:ln w="9525" cap="flat">
                <a:solidFill>
                  <a:srgbClr val="12683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1501236085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7A3D91"/>
            </a:solidFill>
            <a:ln w="38100" cap="flat">
              <a:solidFill>
                <a:srgbClr val="7A3D9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A3D91"/>
              </a:solidFill>
              <a:ln w="9525" cap="flat">
                <a:solidFill>
                  <a:srgbClr val="7A3D9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  <c:pt idx="4">
                    <c:v>2030</c:v>
                  </c:pt>
                  <c:pt idx="5">
                    <c:v>2031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1442083050</c:v>
                </c:pt>
                <c:pt idx="1">
                  <c:v>1557557281</c:v>
                </c:pt>
                <c:pt idx="2">
                  <c:v>1583242133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#,##0,,&quot;M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Difference</c:v>
                </c:pt>
              </c:strCache>
            </c:strRef>
          </c:tx>
          <c:spPr>
            <a:solidFill>
              <a:srgbClr val="1D4F91"/>
            </a:solidFill>
            <a:effectLst/>
          </c:spPr>
          <c:invertIfNegative val="0"/>
          <c:dLbls>
            <c:numFmt formatCode="+#,##0;-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8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9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cat>
            <c:multiLvlStrRef>
              <c:f>Sheet1!$A$2:$A$11</c:f>
              <c:multiLvlStrCache>
                <c:ptCount val="10"/>
                <c:lvl>
                  <c:pt idx="0">
                    <c:v>Marketing</c:v>
                  </c:pt>
                  <c:pt idx="1">
                    <c:v>Legal &amp; Compliance</c:v>
                  </c:pt>
                  <c:pt idx="2">
                    <c:v>Supply Chain &amp; Logistics</c:v>
                  </c:pt>
                  <c:pt idx="3">
                    <c:v>Information Technology</c:v>
                  </c:pt>
                  <c:pt idx="4">
                    <c:v>Customer Service</c:v>
                  </c:pt>
                  <c:pt idx="5">
                    <c:v>Human Resources</c:v>
                  </c:pt>
                  <c:pt idx="6">
                    <c:v>Finance</c:v>
                  </c:pt>
                  <c:pt idx="7">
                    <c:v>Research &amp; Development</c:v>
                  </c:pt>
                  <c:pt idx="8">
                    <c:v>Sales</c:v>
                  </c:pt>
                  <c:pt idx="9">
                    <c:v>Operations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6</c:v>
                </c:pt>
                <c:pt idx="2">
                  <c:v>7</c:v>
                </c:pt>
                <c:pt idx="3">
                  <c:v>10</c:v>
                </c:pt>
                <c:pt idx="4">
                  <c:v>10</c:v>
                </c:pt>
                <c:pt idx="5">
                  <c:v>-17</c:v>
                </c:pt>
                <c:pt idx="6">
                  <c:v>-30</c:v>
                </c:pt>
                <c:pt idx="7">
                  <c:v>37</c:v>
                </c:pt>
                <c:pt idx="8">
                  <c:v>60</c:v>
                </c:pt>
                <c:pt idx="9">
                  <c:v>-85</c:v>
                </c:pt>
              </c:numCache>
            </c:numRef>
          </c:val>
        </c:ser>
        <c:dLbls>
          <c:numFmt formatCode="+#,##0;-#,##0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+#,##0;-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Difference</c:v>
                </c:pt>
              </c:strCache>
            </c:strRef>
          </c:tx>
          <c:spPr>
            <a:solidFill>
              <a:srgbClr val="1D4F91"/>
            </a:solidFill>
            <a:effectLst/>
          </c:spPr>
          <c:invertIfNegative val="0"/>
          <c:dLbls>
            <c:numFmt formatCode="+#,##0,,&quot;M&quot;;-#,##0,,&quot;M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8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9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cat>
            <c:multiLvlStrRef>
              <c:f>Sheet1!$A$2:$A$11</c:f>
              <c:multiLvlStrCache>
                <c:ptCount val="10"/>
                <c:lvl>
                  <c:pt idx="0">
                    <c:v>Legal &amp; Compliance</c:v>
                  </c:pt>
                  <c:pt idx="1">
                    <c:v>Marketing</c:v>
                  </c:pt>
                  <c:pt idx="2">
                    <c:v>Information Technology</c:v>
                  </c:pt>
                  <c:pt idx="3">
                    <c:v>Research &amp; Development</c:v>
                  </c:pt>
                  <c:pt idx="4">
                    <c:v>Sales</c:v>
                  </c:pt>
                  <c:pt idx="5">
                    <c:v>Supply Chain &amp; Logistics</c:v>
                  </c:pt>
                  <c:pt idx="6">
                    <c:v>Human Resources</c:v>
                  </c:pt>
                  <c:pt idx="7">
                    <c:v>Customer Service</c:v>
                  </c:pt>
                  <c:pt idx="8">
                    <c:v>Finance</c:v>
                  </c:pt>
                  <c:pt idx="9">
                    <c:v>Operations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110168</c:v>
                </c:pt>
                <c:pt idx="1">
                  <c:v>-604168</c:v>
                </c:pt>
                <c:pt idx="2">
                  <c:v>-777327</c:v>
                </c:pt>
                <c:pt idx="3">
                  <c:v>978961</c:v>
                </c:pt>
                <c:pt idx="4">
                  <c:v>1979493</c:v>
                </c:pt>
                <c:pt idx="5">
                  <c:v>-2061797</c:v>
                </c:pt>
                <c:pt idx="6">
                  <c:v>-2479643</c:v>
                </c:pt>
                <c:pt idx="7">
                  <c:v>-3244452</c:v>
                </c:pt>
                <c:pt idx="8">
                  <c:v>-3591773</c:v>
                </c:pt>
                <c:pt idx="9">
                  <c:v>-15055509</c:v>
                </c:pt>
              </c:numCache>
            </c:numRef>
          </c:val>
        </c:ser>
        <c:dLbls>
          <c:numFmt formatCode="+#,##0,,&quot;M&quot;;-#,##0,,&quot;M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+#,##0,,&quot;M&quot;;-#,##0,,&quot;M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Difference</c:v>
                </c:pt>
              </c:strCache>
            </c:strRef>
          </c:tx>
          <c:spPr>
            <a:solidFill>
              <a:srgbClr val="1D4F91"/>
            </a:solidFill>
            <a:effectLst/>
          </c:spPr>
          <c:invertIfNegative val="0"/>
          <c:dLbls>
            <c:numFmt formatCode="+#,##0;-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8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9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cat>
            <c:multiLvlStrRef>
              <c:f>Sheet1!$A$2:$A$11</c:f>
              <c:multiLvlStrCache>
                <c:ptCount val="10"/>
                <c:lvl>
                  <c:pt idx="0">
                    <c:v>Legal &amp; Compliance</c:v>
                  </c:pt>
                  <c:pt idx="1">
                    <c:v>Human Resources</c:v>
                  </c:pt>
                  <c:pt idx="2">
                    <c:v>Finance</c:v>
                  </c:pt>
                  <c:pt idx="3">
                    <c:v>Customer Service</c:v>
                  </c:pt>
                  <c:pt idx="4">
                    <c:v>Research &amp; Development</c:v>
                  </c:pt>
                  <c:pt idx="5">
                    <c:v>Marketing</c:v>
                  </c:pt>
                  <c:pt idx="6">
                    <c:v>Supply Chain &amp; Logistics</c:v>
                  </c:pt>
                  <c:pt idx="7">
                    <c:v>Operations</c:v>
                  </c:pt>
                  <c:pt idx="8">
                    <c:v>Information Technology</c:v>
                  </c:pt>
                  <c:pt idx="9">
                    <c:v>Sales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-5</c:v>
                </c:pt>
                <c:pt idx="1">
                  <c:v>-8</c:v>
                </c:pt>
                <c:pt idx="2">
                  <c:v>-16</c:v>
                </c:pt>
                <c:pt idx="3">
                  <c:v>-19</c:v>
                </c:pt>
                <c:pt idx="4">
                  <c:v>-20</c:v>
                </c:pt>
                <c:pt idx="5">
                  <c:v>-21</c:v>
                </c:pt>
                <c:pt idx="6">
                  <c:v>-26</c:v>
                </c:pt>
                <c:pt idx="7">
                  <c:v>-33</c:v>
                </c:pt>
                <c:pt idx="8">
                  <c:v>-36</c:v>
                </c:pt>
                <c:pt idx="9">
                  <c:v>-51</c:v>
                </c:pt>
              </c:numCache>
            </c:numRef>
          </c:val>
        </c:ser>
        <c:dLbls>
          <c:numFmt formatCode="+#,##0;-#,##0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+#,##0;-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Difference</c:v>
                </c:pt>
              </c:strCache>
            </c:strRef>
          </c:tx>
          <c:spPr>
            <a:solidFill>
              <a:srgbClr val="1D4F91"/>
            </a:solidFill>
            <a:effectLst/>
          </c:spPr>
          <c:invertIfNegative val="0"/>
          <c:dLbls>
            <c:numFmt formatCode="+#,##0,,&quot;M&quot;;-#,##0,,&quot;M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8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9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cat>
            <c:multiLvlStrRef>
              <c:f>Sheet1!$A$2:$A$11</c:f>
              <c:multiLvlStrCache>
                <c:ptCount val="10"/>
                <c:lvl>
                  <c:pt idx="0">
                    <c:v>Legal &amp; Compliance</c:v>
                  </c:pt>
                  <c:pt idx="1">
                    <c:v>Human Resources</c:v>
                  </c:pt>
                  <c:pt idx="2">
                    <c:v>Finance</c:v>
                  </c:pt>
                  <c:pt idx="3">
                    <c:v>Operations</c:v>
                  </c:pt>
                  <c:pt idx="4">
                    <c:v>Customer Service</c:v>
                  </c:pt>
                  <c:pt idx="5">
                    <c:v>Research &amp; Development</c:v>
                  </c:pt>
                  <c:pt idx="6">
                    <c:v>Supply Chain &amp; Logistics</c:v>
                  </c:pt>
                  <c:pt idx="7">
                    <c:v>Marketing</c:v>
                  </c:pt>
                  <c:pt idx="8">
                    <c:v>Sales</c:v>
                  </c:pt>
                  <c:pt idx="9">
                    <c:v>Information Technology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-658094</c:v>
                </c:pt>
                <c:pt idx="1">
                  <c:v>-1011365</c:v>
                </c:pt>
                <c:pt idx="2">
                  <c:v>-1310495</c:v>
                </c:pt>
                <c:pt idx="3">
                  <c:v>-1433655</c:v>
                </c:pt>
                <c:pt idx="4">
                  <c:v>-1441884</c:v>
                </c:pt>
                <c:pt idx="5">
                  <c:v>-1509633</c:v>
                </c:pt>
                <c:pt idx="6">
                  <c:v>-1806789</c:v>
                </c:pt>
                <c:pt idx="7">
                  <c:v>-1919994</c:v>
                </c:pt>
                <c:pt idx="8">
                  <c:v>-3597270</c:v>
                </c:pt>
                <c:pt idx="9">
                  <c:v>-3631104</c:v>
                </c:pt>
              </c:numCache>
            </c:numRef>
          </c:val>
        </c:ser>
        <c:dLbls>
          <c:numFmt formatCode="+#,##0,,&quot;M&quot;;-#,##0,,&quot;M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+#,##0,,&quot;M&quot;;-#,##0,,&quot;M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difference</c:v>
                </c:pt>
              </c:strCache>
            </c:strRef>
          </c:tx>
          <c:spPr>
            <a:solidFill>
              <a:srgbClr val="1D4F91"/>
            </a:solidFill>
            <a:effectLst/>
          </c:spPr>
          <c:invertIfNegative val="0"/>
          <c:dLbls>
            <c:numFmt formatCode="+#,##0,,&quot;M&quot;;-#,##0,,&quot;M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Rate</c:v>
                  </c:pt>
                  <c:pt idx="1">
                    <c:v>Grade mix</c:v>
                  </c:pt>
                  <c:pt idx="2">
                    <c:v>Country mix</c:v>
                  </c:pt>
                  <c:pt idx="3">
                    <c:v>Volume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1001686</c:v>
                </c:pt>
                <c:pt idx="1">
                  <c:v>-91095</c:v>
                </c:pt>
                <c:pt idx="2">
                  <c:v>-825185</c:v>
                </c:pt>
                <c:pt idx="3">
                  <c:v>-24831453</c:v>
                </c:pt>
              </c:numCache>
            </c:numRef>
          </c:val>
        </c:ser>
        <c:dLbls>
          <c:numFmt formatCode="+#,##0,,&quot;M&quot;;-#,##0,,&quot;M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+#,##0,,&quot;M&quot;;-#,##0,,&quot;M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 difference</c:v>
                </c:pt>
              </c:strCache>
            </c:strRef>
          </c:tx>
          <c:spPr>
            <a:solidFill>
              <a:srgbClr val="1D4F91"/>
            </a:solidFill>
            <a:effectLst/>
          </c:spPr>
          <c:invertIfNegative val="0"/>
          <c:dLbls>
            <c:numFmt formatCode="+#,##0,,&quot;M&quot;;-#,##0,,&quot;M&quot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2683F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D4F91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Rate</c:v>
                  </c:pt>
                  <c:pt idx="1">
                    <c:v>Grade mix</c:v>
                  </c:pt>
                  <c:pt idx="2">
                    <c:v>Country mix</c:v>
                  </c:pt>
                  <c:pt idx="3">
                    <c:v>Volume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-21171188</c:v>
                </c:pt>
                <c:pt idx="1">
                  <c:v>412072</c:v>
                </c:pt>
                <c:pt idx="2">
                  <c:v>284980</c:v>
                </c:pt>
                <c:pt idx="3">
                  <c:v>2153853</c:v>
                </c:pt>
              </c:numCache>
            </c:numRef>
          </c:val>
        </c:ser>
        <c:dLbls>
          <c:numFmt formatCode="+#,##0,,&quot;M&quot;;-#,##0,,&quot;M&quot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+#,##0,,&quot;M&quot;;-#,##0,,&quot;M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AND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8016"/>
          </a:xfrm>
          <a:prstGeom prst="rect">
            <a:avLst/>
          </a:prstGeom>
          <a:solidFill>
            <a:srgbClr val="0B2A4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8016"/>
            <a:ext cx="12188952" cy="36576"/>
          </a:xfrm>
          <a:prstGeom prst="rect">
            <a:avLst/>
          </a:prstGeom>
          <a:solidFill>
            <a:srgbClr val="1D4F91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0879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pack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087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Headcount and personnel cost · actuals closed through 2026-09 · 2026-10-08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5852160"/>
            <a:ext cx="109087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only unless stated. Figures calculated by HC Controller from the position model and stored versions.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short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1091672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Year-end 2026 forecast headcount is 2 above budget (0.0%), mainly in Sales 60, Research &amp; Development 37, Customer Service 10. Personnel cost is €24.75M below budget (1.9%), mainly Operations €(15.06)M, Finance €(3.59)M, Customer Service €(3.24)M. Most of it is volume: €(24.83)M from fewer FTE and €85.41K from cost per FTE (grade, country mix and exchange rates).</a:t>
            </a:r>
            <a:endParaRPr lang="en-US" sz="1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Year-end 2027 plan headcount is 235 below the prior business plan (1.5%), mainly in Sales (51), Information Technology (36), Operations (33). Personnel cost is €18.32M below the prior business plan (1.3%), mainly Information Technology €(3.63)M, Sales €(3.6)M, Marketing €(1.92)M. Most of it is rate and mix: €2.15M from more FTE and €(20.47)M from cost per FTE (grade, country mix and exchange rates).</a:t>
            </a:r>
            <a:endParaRPr lang="en-US" sz="1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against budget. By cause: volume €(24.83)M, rate (pay and exchange rates) €1M, country mix €(825.18)K, grade mix €(91.09)K.</a:t>
            </a:r>
            <a:endParaRPr lang="en-US" sz="1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8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against prior BP. By cause: rate (pay and exchange rates) €(21.17)M, volume €2.15M, grade mix €412.07K, country mix €284.98K.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Headcount trajectory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Ending headcount of the plan against the other versions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Personnel cost trajectory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personnel cost in EUR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937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Year-end headcount against budget, by department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minus budget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0807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the comparison is positive.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Personnel cost against budget, by department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minus budget, EUR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0807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the comparison is positive.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Headcount, plan against prior business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minus prior BP, year-end 2027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0807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the comparison is positive.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Personnel cost, plan against prior business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minus prior BP, 2027, EUR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754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080760"/>
            <a:ext cx="1109167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the comparison is positive.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cost differs from budget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Year-end 2026 forecast minus budget, EUR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897880"/>
            <a:ext cx="11091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Volume: more or fewer FTE at the comparison's cost per FTE. Country mix and grade mix: a different share of FTE by country, or by grade inside each country. Rate: same grade and country, different pay or exchange rate. Above the comparison is positive.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plan cost differs from the prior business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Year-end 2027 plan minus prior BP, EUR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280160"/>
          <a:ext cx="11091672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897880"/>
            <a:ext cx="1109167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Volume: more or fewer FTE at the comparison's cost per FTE. Country mix and grade mix: a different share of FTE by country, or by grade inside each country. Rate: same grade and country, different pay or exchange rate. Above the comparison is positive.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of the numbers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11091672" cy="4937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Perimeter: employees only; contractors, agency and managed services are reported separately.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currency: EUR; exchange-rate set in use: STANDARD.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Versions: Actual (closed months from payroll and hr systems); Budget (approved budget, frozen); Target (management target, frozen); Forecast (closed actuals plus the remaining plan (year-end outlook)); Business plan (live position model, recalculated on every change); Prior BP (last approved business plan, frozen).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is calculated from the positions, pay rules and exchange rates; the difference to a comparison splits into volume (FTE) and rate and mix (cost per FTE, exchange rates included).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0E1A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Positions in the plan: 22,000.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A5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HC Controller · 2026-10-08 · actuals closed through 2026-09 ·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HC Controller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Workforce pack</dc:title>
  <dc:subject>PptxGenJS Presentation</dc:subject>
  <dc:creator>PptxGenJS</dc:creator>
  <cp:lastModifiedBy>PptxGenJS</cp:lastModifiedBy>
  <cp:revision>1</cp:revision>
  <dcterms:created xsi:type="dcterms:W3CDTF">2026-10-08T04:35:21Z</dcterms:created>
  <dcterms:modified xsi:type="dcterms:W3CDTF">2026-10-08T04:35:21Z</dcterms:modified>
</cp:coreProperties>
</file>